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4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5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6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934" y="6014512"/>
            <a:ext cx="911751" cy="46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Logo Swiss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583" y="6014511"/>
            <a:ext cx="1230740" cy="545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523" y="6103045"/>
            <a:ext cx="1473213" cy="379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911" y="6089613"/>
            <a:ext cx="774171" cy="324021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5831633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9" t="33741" r="13613" b="41225"/>
          <a:stretch/>
        </p:blipFill>
        <p:spPr>
          <a:xfrm>
            <a:off x="794121" y="5897021"/>
            <a:ext cx="1273317" cy="64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58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2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0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6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0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0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849F-72F6-422F-B834-CFF2DBAF4B6A}" type="datetimeFigureOut">
              <a:rPr lang="en-US" smtClean="0"/>
              <a:pPr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F161-A414-4DB2-B07E-18797F8DC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14923"/>
            <a:ext cx="9144000" cy="1846529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Projektvendimi</a:t>
            </a:r>
            <a:r>
              <a:rPr lang="en-US" sz="4400" dirty="0" smtClean="0"/>
              <a:t> “</a:t>
            </a:r>
            <a:r>
              <a:rPr lang="en-US" sz="4400" b="1" dirty="0" err="1" smtClean="0"/>
              <a:t>Për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kostot</a:t>
            </a:r>
            <a:r>
              <a:rPr lang="en-US" sz="4400" b="1" dirty="0" smtClean="0"/>
              <a:t> e </a:t>
            </a:r>
            <a:r>
              <a:rPr lang="en-US" sz="4400" b="1" dirty="0" err="1" smtClean="0"/>
              <a:t>menaxhimit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të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integruar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të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mbetjeve</a:t>
            </a:r>
            <a:r>
              <a:rPr lang="en-US" sz="4400" dirty="0" smtClean="0"/>
              <a:t>”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8260"/>
            <a:ext cx="9144000" cy="959540"/>
          </a:xfrm>
        </p:spPr>
        <p:txBody>
          <a:bodyPr/>
          <a:lstStyle/>
          <a:p>
            <a:r>
              <a:rPr lang="en-US" dirty="0" err="1" smtClean="0"/>
              <a:t>Dëgjesë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Tiranë</a:t>
            </a:r>
            <a:r>
              <a:rPr lang="en-US" dirty="0" smtClean="0"/>
              <a:t> 15 </a:t>
            </a:r>
            <a:r>
              <a:rPr lang="en-US" dirty="0" err="1" smtClean="0"/>
              <a:t>qershor</a:t>
            </a:r>
            <a:r>
              <a:rPr lang="en-US" dirty="0" smtClean="0"/>
              <a:t> 2016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365" y="828923"/>
            <a:ext cx="1247438" cy="640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Logo Swis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028" y="6014511"/>
            <a:ext cx="1230740" cy="545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968" y="6103045"/>
            <a:ext cx="1473213" cy="379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356" y="6089613"/>
            <a:ext cx="774171" cy="3240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9" t="33741" r="13613" b="41225"/>
          <a:stretch/>
        </p:blipFill>
        <p:spPr>
          <a:xfrm>
            <a:off x="3704253" y="485780"/>
            <a:ext cx="2127379" cy="107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40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Fryma</a:t>
            </a:r>
            <a:r>
              <a:rPr lang="en-US" dirty="0" smtClean="0"/>
              <a:t> e </a:t>
            </a:r>
            <a:r>
              <a:rPr lang="en-US" dirty="0" err="1" smtClean="0"/>
              <a:t>aktit</a:t>
            </a:r>
            <a:r>
              <a:rPr lang="en-US" dirty="0" smtClean="0"/>
              <a:t> me </a:t>
            </a:r>
            <a:r>
              <a:rPr lang="en-US" dirty="0" err="1" smtClean="0"/>
              <a:t>financat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Akti</a:t>
            </a:r>
            <a:r>
              <a:rPr lang="en-US" dirty="0" smtClean="0"/>
              <a:t> </a:t>
            </a:r>
            <a:r>
              <a:rPr lang="en-US" dirty="0" err="1" smtClean="0"/>
              <a:t>mundëson</a:t>
            </a:r>
            <a:r>
              <a:rPr lang="en-US" dirty="0" smtClean="0"/>
              <a:t> </a:t>
            </a:r>
            <a:r>
              <a:rPr lang="en-US" dirty="0" err="1" smtClean="0"/>
              <a:t>komplementaritet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konsolidon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 smtClean="0"/>
              <a:t> </a:t>
            </a:r>
            <a:r>
              <a:rPr lang="en-US" dirty="0" err="1" smtClean="0"/>
              <a:t>frymën</a:t>
            </a:r>
            <a:r>
              <a:rPr lang="en-US" dirty="0" smtClean="0"/>
              <a:t> e </a:t>
            </a:r>
            <a:r>
              <a:rPr lang="en-US" dirty="0" err="1" smtClean="0"/>
              <a:t>ligjit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pritshëm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financave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endParaRPr lang="en-US" dirty="0" smtClean="0"/>
          </a:p>
          <a:p>
            <a:r>
              <a:rPr lang="en-US" dirty="0" err="1" smtClean="0"/>
              <a:t>Siguron</a:t>
            </a:r>
            <a:r>
              <a:rPr lang="en-US" dirty="0" smtClean="0"/>
              <a:t> </a:t>
            </a:r>
            <a:r>
              <a:rPr lang="en-US" dirty="0" err="1" smtClean="0"/>
              <a:t>qartësi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transparencë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mënyrën</a:t>
            </a:r>
            <a:r>
              <a:rPr lang="en-US" dirty="0" smtClean="0"/>
              <a:t> e </a:t>
            </a:r>
            <a:r>
              <a:rPr lang="en-US" dirty="0" err="1" smtClean="0"/>
              <a:t>llogaritjes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tarifave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shërbimin</a:t>
            </a:r>
            <a:r>
              <a:rPr lang="en-US" dirty="0" smtClean="0"/>
              <a:t> e </a:t>
            </a:r>
            <a:r>
              <a:rPr lang="en-US" dirty="0" err="1" smtClean="0"/>
              <a:t>mbetjeve</a:t>
            </a:r>
            <a:r>
              <a:rPr lang="en-US" dirty="0" smtClean="0"/>
              <a:t> (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vlerë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shpërndarje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Konsolidon</a:t>
            </a:r>
            <a:r>
              <a:rPr lang="en-US" dirty="0" smtClean="0"/>
              <a:t> </a:t>
            </a:r>
            <a:r>
              <a:rPr lang="en-US" dirty="0" err="1" smtClean="0"/>
              <a:t>parimin</a:t>
            </a:r>
            <a:r>
              <a:rPr lang="en-US" dirty="0" smtClean="0"/>
              <a:t> </a:t>
            </a:r>
            <a:r>
              <a:rPr lang="en-US" dirty="0" err="1" smtClean="0"/>
              <a:t>ndotësi</a:t>
            </a:r>
            <a:r>
              <a:rPr lang="en-US" dirty="0" smtClean="0"/>
              <a:t> </a:t>
            </a:r>
            <a:r>
              <a:rPr lang="en-US" dirty="0" err="1" smtClean="0"/>
              <a:t>paguan</a:t>
            </a:r>
            <a:r>
              <a:rPr lang="en-US" dirty="0"/>
              <a:t> </a:t>
            </a:r>
            <a:r>
              <a:rPr lang="en-US" dirty="0" smtClean="0"/>
              <a:t>duke </a:t>
            </a:r>
            <a:r>
              <a:rPr lang="en-US" dirty="0" err="1" smtClean="0"/>
              <a:t>kontirbuar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/>
              <a:t> </a:t>
            </a:r>
            <a:r>
              <a:rPr lang="en-US" dirty="0" err="1" smtClean="0"/>
              <a:t>eficensë</a:t>
            </a:r>
            <a:r>
              <a:rPr lang="en-US" dirty="0" smtClean="0"/>
              <a:t> </a:t>
            </a:r>
            <a:r>
              <a:rPr lang="en-US" dirty="0" err="1" smtClean="0"/>
              <a:t>shërbimi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50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7000" b="1" dirty="0" err="1" smtClean="0">
                <a:solidFill>
                  <a:schemeClr val="accent6"/>
                </a:solidFill>
              </a:rPr>
              <a:t>Faleminderit</a:t>
            </a:r>
            <a:r>
              <a:rPr lang="en-US" sz="7000" b="1" dirty="0" smtClean="0">
                <a:solidFill>
                  <a:schemeClr val="accent6"/>
                </a:solidFill>
              </a:rPr>
              <a:t>!</a:t>
            </a:r>
            <a:endParaRPr lang="en-US" sz="7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Kërkesat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 err="1" smtClean="0"/>
              <a:t>Ligji</a:t>
            </a:r>
            <a:r>
              <a:rPr lang="en-US" b="1" dirty="0" smtClean="0"/>
              <a:t> </a:t>
            </a:r>
            <a:r>
              <a:rPr lang="en-US" b="1" dirty="0" err="1" smtClean="0"/>
              <a:t>Nr</a:t>
            </a:r>
            <a:r>
              <a:rPr lang="en-US" b="1" dirty="0" smtClean="0"/>
              <a:t>.  10 463, </a:t>
            </a:r>
            <a:r>
              <a:rPr lang="en-US" b="1" dirty="0" err="1" smtClean="0"/>
              <a:t>datë</a:t>
            </a:r>
            <a:r>
              <a:rPr lang="en-US" b="1" dirty="0" smtClean="0"/>
              <a:t> 22.9. 2011 “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menaxhimin</a:t>
            </a:r>
            <a:r>
              <a:rPr lang="en-US" b="1" dirty="0" smtClean="0"/>
              <a:t> e </a:t>
            </a:r>
            <a:r>
              <a:rPr lang="en-US" b="1" dirty="0" err="1" smtClean="0"/>
              <a:t>integruar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mbetjeve</a:t>
            </a:r>
            <a:r>
              <a:rPr lang="en-US" b="1" dirty="0" smtClean="0"/>
              <a:t>”, </a:t>
            </a:r>
            <a:r>
              <a:rPr lang="en-US" b="1" dirty="0" err="1" smtClean="0"/>
              <a:t>Neni</a:t>
            </a:r>
            <a:r>
              <a:rPr lang="en-US" b="1" dirty="0" smtClean="0"/>
              <a:t> 20 </a:t>
            </a:r>
            <a:r>
              <a:rPr lang="en-US" dirty="0" smtClean="0"/>
              <a:t>“</a:t>
            </a:r>
            <a:r>
              <a:rPr lang="en-US" i="1" dirty="0" err="1" smtClean="0"/>
              <a:t>Kostot</a:t>
            </a:r>
            <a:r>
              <a:rPr lang="en-US" i="1" dirty="0" smtClean="0"/>
              <a:t> e </a:t>
            </a:r>
            <a:r>
              <a:rPr lang="en-US" i="1" dirty="0" err="1" smtClean="0"/>
              <a:t>menaxhimit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integruar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mbetjeve</a:t>
            </a:r>
            <a:r>
              <a:rPr lang="en-US" i="1" dirty="0" smtClean="0"/>
              <a:t>” </a:t>
            </a:r>
            <a:r>
              <a:rPr lang="en-US" i="1" dirty="0" err="1" smtClean="0"/>
              <a:t>përcakton</a:t>
            </a:r>
            <a:r>
              <a:rPr lang="en-US" i="1" dirty="0" smtClean="0"/>
              <a:t> </a:t>
            </a:r>
            <a:r>
              <a:rPr lang="en-US" i="1" dirty="0" err="1" smtClean="0"/>
              <a:t>në</a:t>
            </a:r>
            <a:r>
              <a:rPr lang="en-US" i="1" dirty="0" smtClean="0"/>
              <a:t> </a:t>
            </a:r>
            <a:r>
              <a:rPr lang="en-US" i="1" dirty="0" err="1" smtClean="0"/>
              <a:t>pikën</a:t>
            </a:r>
            <a:r>
              <a:rPr lang="en-US" i="1" dirty="0" smtClean="0"/>
              <a:t> 1 “</a:t>
            </a:r>
            <a:r>
              <a:rPr lang="en-US" i="1" dirty="0" err="1" smtClean="0"/>
              <a:t>Kostot</a:t>
            </a:r>
            <a:r>
              <a:rPr lang="en-US" i="1" dirty="0" smtClean="0"/>
              <a:t> e </a:t>
            </a:r>
            <a:r>
              <a:rPr lang="en-US" i="1" dirty="0" err="1" smtClean="0"/>
              <a:t>menaxhimit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integruar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mbetjeve</a:t>
            </a:r>
            <a:r>
              <a:rPr lang="en-US" i="1" dirty="0" smtClean="0"/>
              <a:t>, </a:t>
            </a:r>
            <a:r>
              <a:rPr lang="en-US" i="1" dirty="0" err="1" smtClean="0"/>
              <a:t>në</a:t>
            </a:r>
            <a:r>
              <a:rPr lang="en-US" i="1" dirty="0" smtClean="0"/>
              <a:t> </a:t>
            </a:r>
            <a:r>
              <a:rPr lang="en-US" i="1" dirty="0" err="1" smtClean="0"/>
              <a:t>përputhje</a:t>
            </a:r>
            <a:r>
              <a:rPr lang="en-US" i="1" dirty="0" smtClean="0"/>
              <a:t> me </a:t>
            </a:r>
            <a:r>
              <a:rPr lang="en-US" i="1" dirty="0" err="1" smtClean="0"/>
              <a:t>parimin</a:t>
            </a:r>
            <a:r>
              <a:rPr lang="en-US" i="1" dirty="0" smtClean="0"/>
              <a:t> “</a:t>
            </a:r>
            <a:r>
              <a:rPr lang="en-US" i="1" dirty="0" err="1" smtClean="0"/>
              <a:t>Ndotësi</a:t>
            </a:r>
            <a:r>
              <a:rPr lang="en-US" i="1" dirty="0" smtClean="0"/>
              <a:t> </a:t>
            </a:r>
            <a:r>
              <a:rPr lang="en-US" i="1" dirty="0" err="1" smtClean="0"/>
              <a:t>paguan</a:t>
            </a:r>
            <a:r>
              <a:rPr lang="en-US" i="1" dirty="0" smtClean="0"/>
              <a:t>”,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përcaktuar</a:t>
            </a:r>
            <a:r>
              <a:rPr lang="en-US" i="1" dirty="0" smtClean="0"/>
              <a:t> </a:t>
            </a:r>
            <a:r>
              <a:rPr lang="en-US" i="1" dirty="0" err="1" smtClean="0"/>
              <a:t>në</a:t>
            </a:r>
            <a:r>
              <a:rPr lang="en-US" i="1" dirty="0" smtClean="0"/>
              <a:t> </a:t>
            </a:r>
            <a:r>
              <a:rPr lang="en-US" i="1" dirty="0" err="1" smtClean="0"/>
              <a:t>nenin</a:t>
            </a:r>
            <a:r>
              <a:rPr lang="en-US" i="1" dirty="0" smtClean="0"/>
              <a:t> 12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ligjit</a:t>
            </a:r>
            <a:r>
              <a:rPr lang="en-US" i="1" dirty="0" smtClean="0"/>
              <a:t> </a:t>
            </a:r>
            <a:r>
              <a:rPr lang="en-US" i="1" dirty="0" err="1" smtClean="0"/>
              <a:t>nr</a:t>
            </a:r>
            <a:r>
              <a:rPr lang="en-US" i="1" dirty="0" smtClean="0"/>
              <a:t>. 10 431, </a:t>
            </a:r>
            <a:r>
              <a:rPr lang="en-US" i="1" dirty="0" err="1" smtClean="0"/>
              <a:t>datë</a:t>
            </a:r>
            <a:r>
              <a:rPr lang="en-US" i="1" dirty="0" smtClean="0"/>
              <a:t> 9.6.2011 “</a:t>
            </a:r>
            <a:r>
              <a:rPr lang="en-US" i="1" dirty="0" err="1" smtClean="0"/>
              <a:t>Për</a:t>
            </a:r>
            <a:r>
              <a:rPr lang="en-US" i="1" dirty="0" smtClean="0"/>
              <a:t> </a:t>
            </a:r>
            <a:r>
              <a:rPr lang="en-US" i="1" dirty="0" err="1" smtClean="0"/>
              <a:t>mbrojtjen</a:t>
            </a:r>
            <a:r>
              <a:rPr lang="en-US" i="1" dirty="0" smtClean="0"/>
              <a:t> e </a:t>
            </a:r>
            <a:r>
              <a:rPr lang="en-US" i="1" dirty="0" err="1" smtClean="0"/>
              <a:t>mjedisit</a:t>
            </a:r>
            <a:r>
              <a:rPr lang="en-US" i="1" dirty="0" smtClean="0"/>
              <a:t>”, </a:t>
            </a:r>
            <a:r>
              <a:rPr lang="en-US" i="1" dirty="0" err="1" smtClean="0"/>
              <a:t>mbulohen</a:t>
            </a:r>
            <a:r>
              <a:rPr lang="en-US" i="1" dirty="0" smtClean="0"/>
              <a:t> </a:t>
            </a:r>
            <a:r>
              <a:rPr lang="en-US" i="1" dirty="0" err="1" smtClean="0"/>
              <a:t>nga</a:t>
            </a:r>
            <a:r>
              <a:rPr lang="en-US" i="1" dirty="0" smtClean="0"/>
              <a:t> </a:t>
            </a:r>
            <a:r>
              <a:rPr lang="en-US" i="1" dirty="0" err="1" smtClean="0"/>
              <a:t>krijuesi</a:t>
            </a:r>
            <a:r>
              <a:rPr lang="en-US" i="1" dirty="0" smtClean="0"/>
              <a:t> </a:t>
            </a:r>
            <a:r>
              <a:rPr lang="en-US" i="1" dirty="0" err="1" smtClean="0"/>
              <a:t>fillestar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mbetjeve</a:t>
            </a:r>
            <a:r>
              <a:rPr lang="en-US" i="1" dirty="0" smtClean="0"/>
              <a:t> </a:t>
            </a:r>
            <a:r>
              <a:rPr lang="en-US" i="1" dirty="0" err="1" smtClean="0"/>
              <a:t>ose</a:t>
            </a:r>
            <a:r>
              <a:rPr lang="en-US" i="1" dirty="0" smtClean="0"/>
              <a:t> </a:t>
            </a:r>
            <a:r>
              <a:rPr lang="en-US" i="1" dirty="0" err="1" smtClean="0"/>
              <a:t>nga</a:t>
            </a:r>
            <a:r>
              <a:rPr lang="en-US" i="1" dirty="0" smtClean="0"/>
              <a:t> </a:t>
            </a:r>
            <a:r>
              <a:rPr lang="en-US" i="1" dirty="0" err="1" smtClean="0"/>
              <a:t>zotëruesi</a:t>
            </a:r>
            <a:r>
              <a:rPr lang="en-US" i="1" dirty="0" smtClean="0"/>
              <a:t> </a:t>
            </a:r>
            <a:r>
              <a:rPr lang="en-US" i="1" dirty="0" err="1" smtClean="0"/>
              <a:t>aktual</a:t>
            </a:r>
            <a:r>
              <a:rPr lang="en-US" i="1" dirty="0" smtClean="0"/>
              <a:t> </a:t>
            </a:r>
            <a:r>
              <a:rPr lang="en-US" i="1" dirty="0" err="1" smtClean="0"/>
              <a:t>apo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mëparshëm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tyre</a:t>
            </a:r>
            <a:r>
              <a:rPr lang="en-US" dirty="0" smtClean="0"/>
              <a:t>” duke </a:t>
            </a:r>
            <a:r>
              <a:rPr lang="en-US" dirty="0" err="1" smtClean="0"/>
              <a:t>ngarkuar</a:t>
            </a:r>
            <a:r>
              <a:rPr lang="en-US" dirty="0" smtClean="0"/>
              <a:t> </a:t>
            </a:r>
            <a:r>
              <a:rPr lang="en-US" dirty="0" err="1" smtClean="0"/>
              <a:t>Ministrinë</a:t>
            </a:r>
            <a:r>
              <a:rPr lang="en-US" dirty="0" smtClean="0"/>
              <a:t> e </a:t>
            </a:r>
            <a:r>
              <a:rPr lang="en-US" dirty="0" err="1" smtClean="0"/>
              <a:t>Mjedisit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Ministrinë</a:t>
            </a:r>
            <a:r>
              <a:rPr lang="en-US" dirty="0" smtClean="0"/>
              <a:t> e </a:t>
            </a:r>
            <a:r>
              <a:rPr lang="en-US" dirty="0" err="1" smtClean="0"/>
              <a:t>Financave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hartimin</a:t>
            </a:r>
            <a:r>
              <a:rPr lang="en-US" dirty="0" smtClean="0"/>
              <a:t> e </a:t>
            </a:r>
            <a:r>
              <a:rPr lang="en-US" dirty="0" err="1" smtClean="0"/>
              <a:t>masave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zbatimin</a:t>
            </a:r>
            <a:r>
              <a:rPr lang="en-US" dirty="0" smtClean="0"/>
              <a:t> e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neni</a:t>
            </a:r>
            <a:r>
              <a:rPr lang="en-US" dirty="0" smtClean="0"/>
              <a:t> “</a:t>
            </a:r>
            <a:r>
              <a:rPr lang="en-US" i="1" dirty="0" smtClean="0"/>
              <a:t>2. </a:t>
            </a:r>
            <a:r>
              <a:rPr lang="en-US" i="1" dirty="0" err="1" smtClean="0"/>
              <a:t>Këshilli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Ministrave</a:t>
            </a:r>
            <a:r>
              <a:rPr lang="en-US" i="1" dirty="0" smtClean="0"/>
              <a:t>, </a:t>
            </a:r>
            <a:r>
              <a:rPr lang="en-US" b="1" i="1" dirty="0" smtClean="0"/>
              <a:t>me </a:t>
            </a:r>
            <a:r>
              <a:rPr lang="en-US" b="1" i="1" dirty="0" err="1" smtClean="0"/>
              <a:t>propozimin</a:t>
            </a:r>
            <a:r>
              <a:rPr lang="en-US" b="1" i="1" dirty="0" smtClean="0"/>
              <a:t> e </a:t>
            </a:r>
            <a:r>
              <a:rPr lang="en-US" b="1" i="1" dirty="0" err="1" smtClean="0"/>
              <a:t>ministrit</a:t>
            </a:r>
            <a:r>
              <a:rPr lang="en-US" b="1" i="1" dirty="0" smtClean="0"/>
              <a:t> </a:t>
            </a:r>
            <a:r>
              <a:rPr lang="en-US" b="1" i="1" dirty="0" err="1" smtClean="0"/>
              <a:t>dhe</a:t>
            </a:r>
            <a:r>
              <a:rPr lang="en-US" b="1" i="1" dirty="0" smtClean="0"/>
              <a:t> </a:t>
            </a:r>
            <a:r>
              <a:rPr lang="en-US" b="1" i="1" dirty="0" err="1" smtClean="0"/>
              <a:t>të</a:t>
            </a:r>
            <a:r>
              <a:rPr lang="en-US" b="1" i="1" dirty="0" smtClean="0"/>
              <a:t> </a:t>
            </a:r>
            <a:r>
              <a:rPr lang="en-US" b="1" i="1" dirty="0" err="1" smtClean="0"/>
              <a:t>ministrit</a:t>
            </a:r>
            <a:r>
              <a:rPr lang="en-US" b="1" i="1" dirty="0" smtClean="0"/>
              <a:t> </a:t>
            </a:r>
            <a:r>
              <a:rPr lang="en-US" b="1" i="1" dirty="0" err="1" smtClean="0"/>
              <a:t>përgjegjës</a:t>
            </a:r>
            <a:r>
              <a:rPr lang="en-US" b="1" i="1" dirty="0" smtClean="0"/>
              <a:t> </a:t>
            </a:r>
            <a:r>
              <a:rPr lang="en-US" b="1" i="1" dirty="0" err="1" smtClean="0"/>
              <a:t>për</a:t>
            </a:r>
            <a:r>
              <a:rPr lang="en-US" b="1" i="1" dirty="0" smtClean="0"/>
              <a:t> </a:t>
            </a:r>
            <a:r>
              <a:rPr lang="en-US" b="1" i="1" dirty="0" err="1" smtClean="0"/>
              <a:t>financat</a:t>
            </a:r>
            <a:r>
              <a:rPr lang="en-US" i="1" dirty="0" smtClean="0"/>
              <a:t>, </a:t>
            </a:r>
            <a:r>
              <a:rPr lang="en-US" i="1" dirty="0" err="1" smtClean="0"/>
              <a:t>miraton</a:t>
            </a:r>
            <a:r>
              <a:rPr lang="en-US" i="1" dirty="0" smtClean="0"/>
              <a:t> masa </a:t>
            </a:r>
            <a:r>
              <a:rPr lang="en-US" i="1" dirty="0" err="1" smtClean="0"/>
              <a:t>për</a:t>
            </a:r>
            <a:r>
              <a:rPr lang="en-US" i="1" dirty="0" smtClean="0"/>
              <a:t> </a:t>
            </a:r>
            <a:r>
              <a:rPr lang="en-US" i="1" dirty="0" err="1" smtClean="0"/>
              <a:t>zbatimin</a:t>
            </a:r>
            <a:r>
              <a:rPr lang="en-US" i="1" dirty="0" smtClean="0"/>
              <a:t> e </a:t>
            </a:r>
            <a:r>
              <a:rPr lang="en-US" i="1" dirty="0" err="1" smtClean="0"/>
              <a:t>këtij</a:t>
            </a:r>
            <a:r>
              <a:rPr lang="en-US" i="1" dirty="0" smtClean="0"/>
              <a:t> </a:t>
            </a:r>
            <a:r>
              <a:rPr lang="en-US" i="1" dirty="0" err="1" smtClean="0"/>
              <a:t>neni</a:t>
            </a:r>
            <a:r>
              <a:rPr lang="en-US" dirty="0" smtClean="0"/>
              <a:t>.”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nen</a:t>
            </a:r>
            <a:r>
              <a:rPr lang="en-US" dirty="0" smtClean="0"/>
              <a:t> </a:t>
            </a:r>
            <a:r>
              <a:rPr lang="en-US" dirty="0" err="1" smtClean="0"/>
              <a:t>përcakton</a:t>
            </a:r>
            <a:r>
              <a:rPr lang="en-US" dirty="0" smtClean="0"/>
              <a:t> se “</a:t>
            </a:r>
            <a:r>
              <a:rPr lang="en-US" i="1" dirty="0" smtClean="0"/>
              <a:t>Kur </a:t>
            </a:r>
            <a:r>
              <a:rPr lang="en-US" i="1" dirty="0" err="1" smtClean="0"/>
              <a:t>Këshilli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Ministrave</a:t>
            </a:r>
            <a:r>
              <a:rPr lang="en-US" i="1" dirty="0" smtClean="0"/>
              <a:t> </a:t>
            </a:r>
            <a:r>
              <a:rPr lang="en-US" i="1" dirty="0" err="1" smtClean="0"/>
              <a:t>miraton</a:t>
            </a:r>
            <a:r>
              <a:rPr lang="en-US" i="1" dirty="0" smtClean="0"/>
              <a:t> </a:t>
            </a:r>
            <a:r>
              <a:rPr lang="en-US" i="1" dirty="0" err="1" smtClean="0"/>
              <a:t>masat</a:t>
            </a:r>
            <a:r>
              <a:rPr lang="en-US" i="1" dirty="0" smtClean="0"/>
              <a:t>, </a:t>
            </a:r>
            <a:r>
              <a:rPr lang="en-US" i="1" dirty="0" err="1" smtClean="0"/>
              <a:t>në</a:t>
            </a:r>
            <a:r>
              <a:rPr lang="en-US" i="1" dirty="0" smtClean="0"/>
              <a:t> </a:t>
            </a:r>
            <a:r>
              <a:rPr lang="en-US" i="1" dirty="0" err="1" smtClean="0"/>
              <a:t>përputhje</a:t>
            </a:r>
            <a:r>
              <a:rPr lang="en-US" i="1" dirty="0" smtClean="0"/>
              <a:t> me </a:t>
            </a:r>
            <a:r>
              <a:rPr lang="en-US" i="1" dirty="0" err="1" smtClean="0"/>
              <a:t>përcaktimet</a:t>
            </a:r>
            <a:r>
              <a:rPr lang="en-US" i="1" dirty="0" smtClean="0"/>
              <a:t> e </a:t>
            </a:r>
            <a:r>
              <a:rPr lang="en-US" i="1" dirty="0" err="1" smtClean="0"/>
              <a:t>pikës</a:t>
            </a:r>
            <a:r>
              <a:rPr lang="en-US" i="1" dirty="0" smtClean="0"/>
              <a:t> 2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këtij</a:t>
            </a:r>
            <a:r>
              <a:rPr lang="en-US" i="1" dirty="0" smtClean="0"/>
              <a:t> </a:t>
            </a:r>
            <a:r>
              <a:rPr lang="en-US" i="1" dirty="0" err="1" smtClean="0"/>
              <a:t>neni</a:t>
            </a:r>
            <a:r>
              <a:rPr lang="en-US" i="1" dirty="0" smtClean="0"/>
              <a:t>, </a:t>
            </a:r>
            <a:r>
              <a:rPr lang="en-US" i="1" dirty="0" err="1" smtClean="0"/>
              <a:t>miraton</a:t>
            </a:r>
            <a:r>
              <a:rPr lang="en-US" i="1" dirty="0" smtClean="0"/>
              <a:t> </a:t>
            </a:r>
            <a:r>
              <a:rPr lang="en-US" i="1" dirty="0" err="1" smtClean="0"/>
              <a:t>edhe</a:t>
            </a:r>
            <a:r>
              <a:rPr lang="en-US" i="1" dirty="0" smtClean="0"/>
              <a:t> masa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veçanta</a:t>
            </a:r>
            <a:r>
              <a:rPr lang="en-US" i="1" dirty="0" smtClean="0"/>
              <a:t> </a:t>
            </a:r>
            <a:r>
              <a:rPr lang="en-US" i="1" dirty="0" err="1" smtClean="0"/>
              <a:t>për</a:t>
            </a:r>
            <a:r>
              <a:rPr lang="en-US" i="1" dirty="0" smtClean="0"/>
              <a:t> </a:t>
            </a:r>
            <a:r>
              <a:rPr lang="en-US" i="1" dirty="0" err="1" smtClean="0"/>
              <a:t>rryma</a:t>
            </a:r>
            <a:r>
              <a:rPr lang="en-US" i="1" dirty="0" smtClean="0"/>
              <a:t> </a:t>
            </a:r>
            <a:r>
              <a:rPr lang="en-US" i="1" dirty="0" err="1" smtClean="0"/>
              <a:t>specifike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mbetjeve</a:t>
            </a:r>
            <a:r>
              <a:rPr lang="en-US" i="1" dirty="0" smtClean="0"/>
              <a:t> </a:t>
            </a:r>
            <a:r>
              <a:rPr lang="en-US" i="1" dirty="0" err="1" smtClean="0"/>
              <a:t>dhe</a:t>
            </a:r>
            <a:r>
              <a:rPr lang="en-US" i="1" dirty="0" smtClean="0"/>
              <a:t>/</a:t>
            </a:r>
            <a:r>
              <a:rPr lang="en-US" i="1" dirty="0" err="1" smtClean="0"/>
              <a:t>ose</a:t>
            </a:r>
            <a:r>
              <a:rPr lang="en-US" i="1" dirty="0" smtClean="0"/>
              <a:t> </a:t>
            </a:r>
            <a:r>
              <a:rPr lang="en-US" i="1" dirty="0" err="1" smtClean="0"/>
              <a:t>për</a:t>
            </a:r>
            <a:r>
              <a:rPr lang="en-US" i="1" dirty="0" smtClean="0"/>
              <a:t> </a:t>
            </a:r>
            <a:r>
              <a:rPr lang="en-US" i="1" dirty="0" err="1" smtClean="0"/>
              <a:t>metodat</a:t>
            </a:r>
            <a:r>
              <a:rPr lang="en-US" i="1" dirty="0" smtClean="0"/>
              <a:t> e </a:t>
            </a:r>
            <a:r>
              <a:rPr lang="en-US" i="1" dirty="0" err="1" smtClean="0"/>
              <a:t>rikuperimit</a:t>
            </a:r>
            <a:r>
              <a:rPr lang="en-US" i="1" dirty="0" smtClean="0"/>
              <a:t> </a:t>
            </a:r>
            <a:r>
              <a:rPr lang="en-US" i="1" dirty="0" err="1" smtClean="0"/>
              <a:t>apo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asgjësimit</a:t>
            </a:r>
            <a:r>
              <a:rPr lang="en-US" i="1" dirty="0" smtClean="0"/>
              <a:t>,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cilat</a:t>
            </a:r>
            <a:r>
              <a:rPr lang="en-US" i="1" dirty="0" smtClean="0"/>
              <a:t> </a:t>
            </a:r>
            <a:r>
              <a:rPr lang="en-US" i="1" dirty="0" err="1" smtClean="0"/>
              <a:t>mund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përfshijnë</a:t>
            </a:r>
            <a:r>
              <a:rPr lang="en-US" i="1" dirty="0" smtClean="0"/>
              <a:t> </a:t>
            </a:r>
            <a:r>
              <a:rPr lang="en-US" i="1" dirty="0" err="1" smtClean="0"/>
              <a:t>skemat</a:t>
            </a:r>
            <a:r>
              <a:rPr lang="en-US" i="1" dirty="0" smtClean="0"/>
              <a:t> e </a:t>
            </a:r>
            <a:r>
              <a:rPr lang="en-US" i="1" dirty="0" err="1" smtClean="0"/>
              <a:t>rimbursimit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depozitave</a:t>
            </a:r>
            <a:r>
              <a:rPr lang="en-US" i="1" dirty="0" smtClean="0"/>
              <a:t> </a:t>
            </a:r>
            <a:r>
              <a:rPr lang="en-US" i="1" dirty="0" err="1" smtClean="0"/>
              <a:t>apo</a:t>
            </a:r>
            <a:r>
              <a:rPr lang="en-US" i="1" dirty="0" smtClean="0"/>
              <a:t> </a:t>
            </a:r>
            <a:r>
              <a:rPr lang="en-US" i="1" dirty="0" err="1" smtClean="0"/>
              <a:t>tarifat</a:t>
            </a:r>
            <a:r>
              <a:rPr lang="en-US" i="1" dirty="0" smtClean="0"/>
              <a:t> e </a:t>
            </a:r>
            <a:r>
              <a:rPr lang="en-US" i="1" dirty="0" err="1" smtClean="0"/>
              <a:t>përdoruesit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0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Nevoja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rregullues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Përcaktimin</a:t>
            </a:r>
            <a:r>
              <a:rPr lang="en-US" dirty="0" smtClean="0"/>
              <a:t> e </a:t>
            </a:r>
            <a:r>
              <a:rPr lang="en-US" dirty="0" err="1" smtClean="0"/>
              <a:t>rregullave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identifikimin</a:t>
            </a:r>
            <a:r>
              <a:rPr lang="en-US" dirty="0" smtClean="0"/>
              <a:t>, </a:t>
            </a:r>
            <a:r>
              <a:rPr lang="en-US" dirty="0" err="1" smtClean="0"/>
              <a:t>analizimin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eficentimin</a:t>
            </a:r>
            <a:r>
              <a:rPr lang="en-US" dirty="0" smtClean="0"/>
              <a:t> e </a:t>
            </a:r>
            <a:r>
              <a:rPr lang="en-US" dirty="0" err="1" smtClean="0"/>
              <a:t>elementeve</a:t>
            </a:r>
            <a:r>
              <a:rPr lang="en-US" dirty="0" smtClean="0"/>
              <a:t> </a:t>
            </a:r>
            <a:r>
              <a:rPr lang="en-US" dirty="0" err="1" smtClean="0"/>
              <a:t>përbërës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kostos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tarifës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ngurta</a:t>
            </a:r>
            <a:r>
              <a:rPr lang="en-US" dirty="0" smtClean="0"/>
              <a:t> urbane;</a:t>
            </a:r>
          </a:p>
          <a:p>
            <a:r>
              <a:rPr lang="en-US" dirty="0" err="1" smtClean="0"/>
              <a:t>Rregullimin</a:t>
            </a:r>
            <a:r>
              <a:rPr lang="en-US" dirty="0" smtClean="0"/>
              <a:t> e </a:t>
            </a:r>
            <a:r>
              <a:rPr lang="en-US" dirty="0" err="1" smtClean="0"/>
              <a:t>unifikimin</a:t>
            </a:r>
            <a:r>
              <a:rPr lang="en-US" dirty="0" smtClean="0"/>
              <a:t> me </a:t>
            </a:r>
            <a:r>
              <a:rPr lang="en-US" dirty="0" err="1" smtClean="0"/>
              <a:t>qëllim</a:t>
            </a:r>
            <a:r>
              <a:rPr lang="en-US" dirty="0" smtClean="0"/>
              <a:t> transparence </a:t>
            </a:r>
            <a:r>
              <a:rPr lang="en-US" dirty="0" err="1" smtClean="0"/>
              <a:t>monitorimi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njohje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publikut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mënyrës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llogaritjes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kostove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vendosjes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tarifave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menahximit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ngurta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Rregullimin</a:t>
            </a:r>
            <a:r>
              <a:rPr lang="en-US" dirty="0" smtClean="0"/>
              <a:t> e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kostimit</a:t>
            </a:r>
            <a:r>
              <a:rPr lang="en-US" dirty="0" smtClean="0"/>
              <a:t> me </a:t>
            </a:r>
            <a:r>
              <a:rPr lang="en-US" dirty="0" err="1" smtClean="0"/>
              <a:t>qëllim</a:t>
            </a:r>
            <a:r>
              <a:rPr lang="en-US" dirty="0" smtClean="0"/>
              <a:t> </a:t>
            </a:r>
            <a:r>
              <a:rPr lang="en-US" dirty="0" err="1" smtClean="0"/>
              <a:t>ofrimin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shërbimi</a:t>
            </a:r>
            <a:r>
              <a:rPr lang="en-US" dirty="0" smtClean="0"/>
              <a:t> me </a:t>
            </a:r>
            <a:r>
              <a:rPr lang="en-US" dirty="0" err="1" smtClean="0"/>
              <a:t>bazë</a:t>
            </a:r>
            <a:r>
              <a:rPr lang="en-US" dirty="0" smtClean="0"/>
              <a:t> performance;</a:t>
            </a:r>
          </a:p>
          <a:p>
            <a:r>
              <a:rPr lang="en-US" dirty="0" err="1" smtClean="0"/>
              <a:t>Forcimi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parimit</a:t>
            </a:r>
            <a:r>
              <a:rPr lang="en-US" dirty="0" smtClean="0"/>
              <a:t> </a:t>
            </a:r>
            <a:r>
              <a:rPr lang="en-US" dirty="0" err="1" smtClean="0"/>
              <a:t>ndotësi</a:t>
            </a:r>
            <a:r>
              <a:rPr lang="en-US" dirty="0" smtClean="0"/>
              <a:t> </a:t>
            </a:r>
            <a:r>
              <a:rPr lang="en-US" dirty="0" err="1" smtClean="0"/>
              <a:t>paguan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 </a:t>
            </a:r>
            <a:r>
              <a:rPr lang="en-US" dirty="0" err="1" smtClean="0"/>
              <a:t>tarifimit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gjeneruesve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mbetjeve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Minimizimin</a:t>
            </a:r>
            <a:r>
              <a:rPr lang="en-US" dirty="0" smtClean="0"/>
              <a:t> e </a:t>
            </a:r>
            <a:r>
              <a:rPr lang="en-US" dirty="0" err="1" smtClean="0"/>
              <a:t>ndotjes</a:t>
            </a:r>
            <a:r>
              <a:rPr lang="en-US" dirty="0" smtClean="0"/>
              <a:t> </a:t>
            </a:r>
            <a:r>
              <a:rPr lang="en-US" dirty="0" err="1" smtClean="0"/>
              <a:t>nëpërmjet</a:t>
            </a:r>
            <a:r>
              <a:rPr lang="en-US" dirty="0" smtClean="0"/>
              <a:t> </a:t>
            </a:r>
            <a:r>
              <a:rPr lang="en-US" dirty="0" err="1" smtClean="0"/>
              <a:t>fillesave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incentivave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nivelin</a:t>
            </a:r>
            <a:r>
              <a:rPr lang="en-US" dirty="0" smtClean="0"/>
              <a:t> e </a:t>
            </a:r>
            <a:r>
              <a:rPr lang="en-US" dirty="0" err="1" smtClean="0"/>
              <a:t>tarifave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Fryma</a:t>
            </a:r>
            <a:r>
              <a:rPr lang="en-US" dirty="0" smtClean="0"/>
              <a:t> e </a:t>
            </a:r>
            <a:r>
              <a:rPr lang="en-US" dirty="0" err="1" smtClean="0"/>
              <a:t>aktit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Ky</a:t>
            </a:r>
            <a:r>
              <a:rPr lang="en-US" b="1" dirty="0" smtClean="0"/>
              <a:t> </a:t>
            </a:r>
            <a:r>
              <a:rPr lang="en-US" b="1" dirty="0" err="1" smtClean="0"/>
              <a:t>akt</a:t>
            </a:r>
            <a:r>
              <a:rPr lang="en-US" b="1" dirty="0" smtClean="0"/>
              <a:t> </a:t>
            </a:r>
            <a:r>
              <a:rPr lang="en-US" b="1" dirty="0" err="1" smtClean="0"/>
              <a:t>paraqet</a:t>
            </a:r>
            <a:r>
              <a:rPr lang="en-US" b="1" dirty="0" smtClean="0"/>
              <a:t> </a:t>
            </a:r>
            <a:r>
              <a:rPr lang="en-US" b="1" dirty="0" err="1" smtClean="0"/>
              <a:t>një</a:t>
            </a:r>
            <a:r>
              <a:rPr lang="en-US" b="1" dirty="0" smtClean="0"/>
              <a:t> </a:t>
            </a:r>
            <a:r>
              <a:rPr lang="en-US" b="1" dirty="0" err="1" smtClean="0"/>
              <a:t>qasje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konsoliduar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menaxhimin</a:t>
            </a:r>
            <a:r>
              <a:rPr lang="en-US" b="1" dirty="0" smtClean="0"/>
              <a:t> </a:t>
            </a:r>
            <a:r>
              <a:rPr lang="en-US" b="1" dirty="0" err="1" smtClean="0"/>
              <a:t>financiar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shërbimit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mbetjeve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ngurta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zhvilluar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mjet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gatshëm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t'u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, duke </a:t>
            </a:r>
            <a:r>
              <a:rPr lang="en-US" dirty="0" err="1" smtClean="0"/>
              <a:t>siguruar</a:t>
            </a:r>
            <a:r>
              <a:rPr lang="en-US" dirty="0" smtClean="0"/>
              <a:t> </a:t>
            </a:r>
            <a:r>
              <a:rPr lang="en-US" dirty="0" err="1" smtClean="0"/>
              <a:t>njëkohësisht</a:t>
            </a:r>
            <a:r>
              <a:rPr lang="en-US" dirty="0" smtClean="0"/>
              <a:t> </a:t>
            </a:r>
            <a:r>
              <a:rPr lang="en-US" dirty="0" err="1" smtClean="0"/>
              <a:t>njohuri</a:t>
            </a:r>
            <a:r>
              <a:rPr lang="en-US" dirty="0" smtClean="0"/>
              <a:t> </a:t>
            </a:r>
            <a:r>
              <a:rPr lang="en-US" dirty="0" err="1" smtClean="0"/>
              <a:t>profesionale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teknike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përdoruesin</a:t>
            </a:r>
            <a:r>
              <a:rPr lang="en-US" dirty="0" smtClean="0"/>
              <a:t> (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zyrtarët</a:t>
            </a:r>
            <a:r>
              <a:rPr lang="en-US" dirty="0" smtClean="0"/>
              <a:t> e </a:t>
            </a:r>
            <a:r>
              <a:rPr lang="en-US" dirty="0" err="1" smtClean="0"/>
              <a:t>NjQV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Modelet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ndërtuar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bashkëpunim</a:t>
            </a:r>
            <a:r>
              <a:rPr lang="en-US" dirty="0" smtClean="0"/>
              <a:t> me </a:t>
            </a:r>
            <a:r>
              <a:rPr lang="en-US" dirty="0" err="1" smtClean="0"/>
              <a:t>njësitë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zgjatur</a:t>
            </a:r>
            <a:r>
              <a:rPr lang="en-US" dirty="0" smtClean="0"/>
              <a:t> </a:t>
            </a:r>
            <a:r>
              <a:rPr lang="en-US" dirty="0" err="1" smtClean="0"/>
              <a:t>rreth</a:t>
            </a:r>
            <a:r>
              <a:rPr lang="en-US" dirty="0" smtClean="0"/>
              <a:t> 3 </a:t>
            </a:r>
            <a:r>
              <a:rPr lang="en-US" dirty="0" err="1" smtClean="0"/>
              <a:t>vite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lehtësuar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agjencitë</a:t>
            </a:r>
            <a:r>
              <a:rPr lang="en-US" dirty="0" smtClean="0"/>
              <a:t> </a:t>
            </a:r>
            <a:r>
              <a:rPr lang="en-US" dirty="0" err="1" smtClean="0"/>
              <a:t>ndërkombëtare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Helvetas</a:t>
            </a:r>
            <a:r>
              <a:rPr lang="en-US" dirty="0" smtClean="0"/>
              <a:t> Albania </a:t>
            </a:r>
            <a:r>
              <a:rPr lang="en-US" dirty="0" err="1" smtClean="0"/>
              <a:t>nëpërmjet</a:t>
            </a:r>
            <a:r>
              <a:rPr lang="en-US" dirty="0" smtClean="0"/>
              <a:t> </a:t>
            </a:r>
            <a:r>
              <a:rPr lang="en-US" dirty="0" err="1" smtClean="0"/>
              <a:t>programit</a:t>
            </a:r>
            <a:r>
              <a:rPr lang="en-US" dirty="0" smtClean="0"/>
              <a:t> </a:t>
            </a:r>
            <a:r>
              <a:rPr lang="en-US" dirty="0" err="1" smtClean="0"/>
              <a:t>dldp</a:t>
            </a:r>
            <a:r>
              <a:rPr lang="en-US" dirty="0" smtClean="0"/>
              <a:t>. </a:t>
            </a:r>
            <a:r>
              <a:rPr lang="en-US" dirty="0" err="1" smtClean="0"/>
              <a:t>Modelet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përmirësuar</a:t>
            </a:r>
            <a:r>
              <a:rPr lang="en-US" dirty="0" smtClean="0"/>
              <a:t> </a:t>
            </a:r>
            <a:r>
              <a:rPr lang="en-US" dirty="0" err="1" smtClean="0"/>
              <a:t>vazhdimisht</a:t>
            </a:r>
            <a:r>
              <a:rPr lang="en-US" dirty="0" smtClean="0"/>
              <a:t> me </a:t>
            </a:r>
            <a:r>
              <a:rPr lang="en-US" dirty="0" err="1" smtClean="0"/>
              <a:t>ndihmën</a:t>
            </a:r>
            <a:r>
              <a:rPr lang="en-US" dirty="0" smtClean="0"/>
              <a:t> e </a:t>
            </a:r>
            <a:r>
              <a:rPr lang="en-US" dirty="0" err="1" smtClean="0"/>
              <a:t>ekspertëve</a:t>
            </a:r>
            <a:r>
              <a:rPr lang="en-US" dirty="0" smtClean="0"/>
              <a:t> </a:t>
            </a:r>
            <a:r>
              <a:rPr lang="en-US" dirty="0" err="1" smtClean="0"/>
              <a:t>ndërkombëtarë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kombëtarë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arritur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përfaqësues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0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Struktura</a:t>
            </a:r>
            <a:r>
              <a:rPr lang="en-US" dirty="0" smtClean="0"/>
              <a:t> e VKM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Pjesa</a:t>
            </a:r>
            <a:r>
              <a:rPr lang="en-US" dirty="0" smtClean="0"/>
              <a:t>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dispozitat</a:t>
            </a:r>
            <a:r>
              <a:rPr lang="en-US" dirty="0" smtClean="0"/>
              <a:t> </a:t>
            </a:r>
            <a:r>
              <a:rPr lang="en-US" dirty="0" err="1" smtClean="0"/>
              <a:t>rregulluese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VKM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përcaktimet</a:t>
            </a:r>
            <a:r>
              <a:rPr lang="en-US" dirty="0" smtClean="0"/>
              <a:t> e </a:t>
            </a:r>
            <a:r>
              <a:rPr lang="en-US" dirty="0" err="1" smtClean="0"/>
              <a:t>aktit</a:t>
            </a:r>
            <a:endParaRPr lang="en-US" dirty="0" smtClean="0"/>
          </a:p>
          <a:p>
            <a:r>
              <a:rPr lang="en-US" dirty="0" err="1" smtClean="0"/>
              <a:t>Pjesa</a:t>
            </a:r>
            <a:r>
              <a:rPr lang="en-US" dirty="0" smtClean="0"/>
              <a:t> e </a:t>
            </a:r>
            <a:r>
              <a:rPr lang="en-US" dirty="0" err="1" smtClean="0"/>
              <a:t>dytë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shtojcash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Shtojca</a:t>
            </a:r>
            <a:r>
              <a:rPr lang="en-US" dirty="0" smtClean="0"/>
              <a:t> 1: </a:t>
            </a:r>
            <a:r>
              <a:rPr lang="en-US" dirty="0" err="1" smtClean="0"/>
              <a:t>Rregullat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llogaritjen</a:t>
            </a:r>
            <a:r>
              <a:rPr lang="en-US" dirty="0" smtClean="0"/>
              <a:t> e </a:t>
            </a:r>
            <a:r>
              <a:rPr lang="en-US" dirty="0" err="1" smtClean="0"/>
              <a:t>kostos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menaxhimin</a:t>
            </a:r>
            <a:r>
              <a:rPr lang="en-US" dirty="0" smtClean="0"/>
              <a:t> e </a:t>
            </a:r>
            <a:r>
              <a:rPr lang="en-US" dirty="0" err="1" smtClean="0"/>
              <a:t>mbetjeve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Shtojca</a:t>
            </a:r>
            <a:r>
              <a:rPr lang="en-US" dirty="0" smtClean="0"/>
              <a:t> 2: </a:t>
            </a:r>
            <a:r>
              <a:rPr lang="en-US" dirty="0" err="1" smtClean="0"/>
              <a:t>Rregullat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modelet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përllogaritjen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vendosjen</a:t>
            </a:r>
            <a:r>
              <a:rPr lang="en-US" dirty="0" smtClean="0"/>
              <a:t> e </a:t>
            </a:r>
            <a:r>
              <a:rPr lang="en-US" dirty="0" err="1" smtClean="0"/>
              <a:t>tarifave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menaxhimin</a:t>
            </a:r>
            <a:r>
              <a:rPr lang="en-US" dirty="0" smtClean="0"/>
              <a:t> e </a:t>
            </a:r>
            <a:r>
              <a:rPr lang="en-US" dirty="0" err="1" smtClean="0"/>
              <a:t>mbetjeve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Struktura</a:t>
            </a:r>
            <a:r>
              <a:rPr lang="en-US" dirty="0" smtClean="0"/>
              <a:t> e </a:t>
            </a:r>
            <a:r>
              <a:rPr lang="en-US" dirty="0" err="1" smtClean="0"/>
              <a:t>kostos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Projekti-vendimi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rregullat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përcaktimin</a:t>
            </a:r>
            <a:r>
              <a:rPr lang="en-US" dirty="0" smtClean="0"/>
              <a:t> e </a:t>
            </a:r>
            <a:r>
              <a:rPr lang="en-US" dirty="0" err="1" smtClean="0"/>
              <a:t>kostove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qartësojë</a:t>
            </a:r>
            <a:r>
              <a:rPr lang="en-US" dirty="0" smtClean="0"/>
              <a:t> </a:t>
            </a:r>
            <a:r>
              <a:rPr lang="en-US" dirty="0" err="1" smtClean="0"/>
              <a:t>elementët</a:t>
            </a:r>
            <a:r>
              <a:rPr lang="en-US" dirty="0" smtClean="0"/>
              <a:t> e </a:t>
            </a:r>
            <a:r>
              <a:rPr lang="en-US" dirty="0" err="1" smtClean="0"/>
              <a:t>kostimit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mënyrën</a:t>
            </a:r>
            <a:r>
              <a:rPr lang="en-US" dirty="0" smtClean="0"/>
              <a:t> e </a:t>
            </a:r>
            <a:r>
              <a:rPr lang="en-US" dirty="0" err="1" smtClean="0"/>
              <a:t>përllogaritjes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njëistë</a:t>
            </a:r>
            <a:r>
              <a:rPr lang="en-US" dirty="0" smtClean="0"/>
              <a:t> e </a:t>
            </a:r>
            <a:r>
              <a:rPr lang="en-US" dirty="0" err="1" smtClean="0"/>
              <a:t>kostove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Investime</a:t>
            </a:r>
            <a:r>
              <a:rPr lang="en-US" dirty="0" smtClean="0"/>
              <a:t> </a:t>
            </a:r>
            <a:r>
              <a:rPr lang="en-US" dirty="0" err="1" smtClean="0"/>
              <a:t>kapitale</a:t>
            </a:r>
            <a:r>
              <a:rPr lang="en-US" dirty="0" smtClean="0"/>
              <a:t> (</a:t>
            </a:r>
            <a:r>
              <a:rPr lang="en-US" dirty="0" err="1" smtClean="0"/>
              <a:t>kamionët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kazanët</a:t>
            </a:r>
            <a:r>
              <a:rPr lang="en-US" dirty="0" smtClean="0"/>
              <a:t> e </a:t>
            </a:r>
            <a:r>
              <a:rPr lang="en-US" dirty="0" err="1" smtClean="0"/>
              <a:t>nevojshëm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Kostot</a:t>
            </a:r>
            <a:r>
              <a:rPr lang="en-US" dirty="0" smtClean="0"/>
              <a:t> operative (</a:t>
            </a:r>
            <a:r>
              <a:rPr lang="en-US" dirty="0" err="1" smtClean="0"/>
              <a:t>mirëmbajtje</a:t>
            </a:r>
            <a:r>
              <a:rPr lang="en-US" dirty="0" smtClean="0"/>
              <a:t>, transport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Kosto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depozitim</a:t>
            </a:r>
            <a:r>
              <a:rPr lang="en-US" dirty="0" smtClean="0"/>
              <a:t> (</a:t>
            </a:r>
            <a:r>
              <a:rPr lang="en-US" dirty="0" err="1" smtClean="0"/>
              <a:t>elementët</a:t>
            </a:r>
            <a:r>
              <a:rPr lang="en-US" dirty="0" smtClean="0"/>
              <a:t> </a:t>
            </a:r>
            <a:r>
              <a:rPr lang="en-US" dirty="0" err="1" smtClean="0"/>
              <a:t>keryesorë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Kostot</a:t>
            </a:r>
            <a:r>
              <a:rPr lang="en-US" dirty="0" smtClean="0"/>
              <a:t> e </a:t>
            </a:r>
            <a:r>
              <a:rPr lang="en-US" dirty="0" err="1" smtClean="0"/>
              <a:t>amortizimit</a:t>
            </a:r>
            <a:r>
              <a:rPr lang="en-US" dirty="0" smtClean="0"/>
              <a:t> (</a:t>
            </a:r>
            <a:r>
              <a:rPr lang="en-US" dirty="0" err="1" smtClean="0"/>
              <a:t>ri-investimit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Kostot</a:t>
            </a:r>
            <a:r>
              <a:rPr lang="en-US" dirty="0" smtClean="0"/>
              <a:t> administrative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37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Parimet</a:t>
            </a:r>
            <a:r>
              <a:rPr lang="en-US" dirty="0" smtClean="0"/>
              <a:t> e </a:t>
            </a:r>
            <a:r>
              <a:rPr lang="en-US" dirty="0" err="1" smtClean="0"/>
              <a:t>tarifës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Projekti-vendimi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rregullat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përcaktimin</a:t>
            </a:r>
            <a:r>
              <a:rPr lang="en-US" dirty="0" smtClean="0"/>
              <a:t> e </a:t>
            </a:r>
            <a:r>
              <a:rPr lang="en-US" dirty="0" err="1" smtClean="0"/>
              <a:t>tarifave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paraqesë</a:t>
            </a:r>
            <a:r>
              <a:rPr lang="en-US" dirty="0" smtClean="0"/>
              <a:t> </a:t>
            </a:r>
            <a:r>
              <a:rPr lang="en-US" dirty="0" err="1" smtClean="0"/>
              <a:t>modele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bazohen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parimet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rikuperimit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kostos</a:t>
            </a:r>
            <a:r>
              <a:rPr lang="en-US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en-US" sz="2600" i="1" dirty="0" err="1" smtClean="0"/>
              <a:t>Mbulimi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kostos</a:t>
            </a:r>
            <a:r>
              <a:rPr lang="en-US" sz="2600" dirty="0" smtClean="0"/>
              <a:t>: </a:t>
            </a:r>
            <a:r>
              <a:rPr lang="en-US" sz="2600" dirty="0" err="1" smtClean="0"/>
              <a:t>menaxhimi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mbetjeve</a:t>
            </a:r>
            <a:r>
              <a:rPr lang="en-US" sz="2600" dirty="0" smtClean="0"/>
              <a:t> </a:t>
            </a:r>
            <a:r>
              <a:rPr lang="en-US" sz="2600" dirty="0" err="1" smtClean="0"/>
              <a:t>duhet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operohet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siguruar</a:t>
            </a:r>
            <a:r>
              <a:rPr lang="en-US" sz="2600" dirty="0" smtClean="0"/>
              <a:t> </a:t>
            </a:r>
            <a:r>
              <a:rPr lang="en-US" sz="2600" dirty="0" err="1" smtClean="0"/>
              <a:t>mbulimin</a:t>
            </a:r>
            <a:r>
              <a:rPr lang="en-US" sz="2600" dirty="0" smtClean="0"/>
              <a:t> e </a:t>
            </a:r>
            <a:r>
              <a:rPr lang="en-US" sz="2600" dirty="0" err="1" smtClean="0"/>
              <a:t>plotë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kostos</a:t>
            </a:r>
            <a:r>
              <a:rPr lang="en-US" sz="2600" dirty="0" smtClean="0"/>
              <a:t>,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cili</a:t>
            </a:r>
            <a:r>
              <a:rPr lang="en-US" sz="2600" dirty="0" smtClean="0"/>
              <a:t> </a:t>
            </a:r>
            <a:r>
              <a:rPr lang="en-US" sz="2600" dirty="0" err="1" smtClean="0"/>
              <a:t>mbulon</a:t>
            </a:r>
            <a:r>
              <a:rPr lang="en-US" sz="2600" dirty="0" smtClean="0"/>
              <a:t> </a:t>
            </a:r>
            <a:r>
              <a:rPr lang="en-US" sz="2600" dirty="0" err="1" smtClean="0"/>
              <a:t>operimin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mirëmbajtjen</a:t>
            </a:r>
            <a:r>
              <a:rPr lang="en-US" sz="2600" dirty="0" smtClean="0"/>
              <a:t>, </a:t>
            </a:r>
            <a:r>
              <a:rPr lang="en-US" sz="2600" dirty="0" err="1" smtClean="0"/>
              <a:t>kostot</a:t>
            </a:r>
            <a:r>
              <a:rPr lang="en-US" sz="2600" dirty="0" smtClean="0"/>
              <a:t> administrative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amortizimit</a:t>
            </a:r>
            <a:r>
              <a:rPr lang="en-US" sz="26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600" i="1" dirty="0" err="1" smtClean="0"/>
              <a:t>Ndotësi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paguan</a:t>
            </a:r>
            <a:r>
              <a:rPr lang="en-US" sz="2600" dirty="0" smtClean="0"/>
              <a:t>: </a:t>
            </a:r>
            <a:r>
              <a:rPr lang="en-US" sz="2600" dirty="0" err="1" smtClean="0"/>
              <a:t>gjeneruesi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mbetjes</a:t>
            </a:r>
            <a:r>
              <a:rPr lang="en-US" sz="2600" dirty="0" smtClean="0"/>
              <a:t> </a:t>
            </a:r>
            <a:r>
              <a:rPr lang="en-US" sz="2600" dirty="0" err="1" smtClean="0"/>
              <a:t>duhet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paguajë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eleminimin</a:t>
            </a:r>
            <a:r>
              <a:rPr lang="en-US" sz="2600" dirty="0" smtClean="0"/>
              <a:t> e </a:t>
            </a:r>
            <a:r>
              <a:rPr lang="en-US" sz="2600" dirty="0" err="1" smtClean="0"/>
              <a:t>saj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mënyrë</a:t>
            </a:r>
            <a:r>
              <a:rPr lang="en-US" sz="2600" dirty="0" smtClean="0"/>
              <a:t> </a:t>
            </a:r>
            <a:r>
              <a:rPr lang="en-US" sz="2600" dirty="0" err="1" smtClean="0"/>
              <a:t>sa</a:t>
            </a:r>
            <a:r>
              <a:rPr lang="en-US" sz="2600" dirty="0" smtClean="0"/>
              <a:t> </a:t>
            </a:r>
            <a:r>
              <a:rPr lang="en-US" sz="2600" dirty="0" err="1" smtClean="0"/>
              <a:t>më</a:t>
            </a:r>
            <a:r>
              <a:rPr lang="en-US" sz="2600" dirty="0" smtClean="0"/>
              <a:t> </a:t>
            </a:r>
            <a:r>
              <a:rPr lang="en-US" sz="2600" dirty="0" err="1" smtClean="0"/>
              <a:t>proporcionale</a:t>
            </a:r>
            <a:r>
              <a:rPr lang="en-US" sz="2600" dirty="0" smtClean="0"/>
              <a:t>,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bindje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praktikave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mira</a:t>
            </a:r>
            <a:r>
              <a:rPr lang="en-US" sz="2600" dirty="0" smtClean="0"/>
              <a:t>, duke </a:t>
            </a:r>
            <a:r>
              <a:rPr lang="en-US" sz="2600" dirty="0" err="1" smtClean="0"/>
              <a:t>nxitur</a:t>
            </a:r>
            <a:r>
              <a:rPr lang="en-US" sz="2600" dirty="0" smtClean="0"/>
              <a:t> </a:t>
            </a:r>
            <a:r>
              <a:rPr lang="en-US" sz="2600" dirty="0" err="1" smtClean="0"/>
              <a:t>reduktimin</a:t>
            </a:r>
            <a:r>
              <a:rPr lang="en-US" sz="2600" dirty="0" smtClean="0"/>
              <a:t> e </a:t>
            </a:r>
            <a:r>
              <a:rPr lang="en-US" sz="2600" dirty="0" err="1" smtClean="0"/>
              <a:t>mbetjeve</a:t>
            </a:r>
            <a:r>
              <a:rPr lang="en-US" sz="2600" dirty="0" smtClean="0"/>
              <a:t>, </a:t>
            </a:r>
            <a:r>
              <a:rPr lang="en-US" sz="2600" dirty="0" err="1" smtClean="0"/>
              <a:t>ripërdorimin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riciklimin</a:t>
            </a:r>
            <a:r>
              <a:rPr lang="en-US" sz="2600" dirty="0" smtClean="0"/>
              <a:t>, </a:t>
            </a:r>
            <a:r>
              <a:rPr lang="en-US" sz="2600" dirty="0" err="1" smtClean="0"/>
              <a:t>si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duke </a:t>
            </a:r>
            <a:r>
              <a:rPr lang="en-US" sz="2600" dirty="0" err="1" smtClean="0"/>
              <a:t>iu</a:t>
            </a:r>
            <a:r>
              <a:rPr lang="en-US" sz="2600" dirty="0" smtClean="0"/>
              <a:t> </a:t>
            </a:r>
            <a:r>
              <a:rPr lang="en-US" sz="2600" dirty="0" err="1" smtClean="0"/>
              <a:t>shmangur</a:t>
            </a:r>
            <a:r>
              <a:rPr lang="en-US" sz="2600" dirty="0" smtClean="0"/>
              <a:t> </a:t>
            </a:r>
            <a:r>
              <a:rPr lang="en-US" sz="2600" dirty="0" err="1" smtClean="0"/>
              <a:t>sa</a:t>
            </a:r>
            <a:r>
              <a:rPr lang="en-US" sz="2600" dirty="0" smtClean="0"/>
              <a:t> </a:t>
            </a:r>
            <a:r>
              <a:rPr lang="en-US" sz="2600" dirty="0" err="1" smtClean="0"/>
              <a:t>më</a:t>
            </a:r>
            <a:r>
              <a:rPr lang="en-US" sz="2600" dirty="0" smtClean="0"/>
              <a:t> </a:t>
            </a:r>
            <a:r>
              <a:rPr lang="en-US" sz="2600" dirty="0" err="1" smtClean="0"/>
              <a:t>shumë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jetë</a:t>
            </a:r>
            <a:r>
              <a:rPr lang="en-US" sz="2600" dirty="0" smtClean="0"/>
              <a:t> e </a:t>
            </a:r>
            <a:r>
              <a:rPr lang="en-US" sz="2600" dirty="0" err="1" smtClean="0"/>
              <a:t>mundur</a:t>
            </a:r>
            <a:r>
              <a:rPr lang="en-US" sz="2600" dirty="0" smtClean="0"/>
              <a:t> </a:t>
            </a:r>
            <a:r>
              <a:rPr lang="en-US" sz="2600" dirty="0" err="1" smtClean="0"/>
              <a:t>hedhjes</a:t>
            </a:r>
            <a:r>
              <a:rPr lang="en-US" sz="2600" dirty="0" smtClean="0"/>
              <a:t> </a:t>
            </a:r>
            <a:r>
              <a:rPr lang="en-US" sz="2600" dirty="0" err="1" smtClean="0"/>
              <a:t>së</a:t>
            </a:r>
            <a:r>
              <a:rPr lang="en-US" sz="2600" dirty="0" smtClean="0"/>
              <a:t> </a:t>
            </a:r>
            <a:r>
              <a:rPr lang="en-US" sz="2600" dirty="0" err="1" smtClean="0"/>
              <a:t>mbetjeve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natyrë</a:t>
            </a:r>
            <a:r>
              <a:rPr lang="en-US" sz="26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600" i="1" dirty="0" err="1" smtClean="0"/>
              <a:t>Barazia</a:t>
            </a:r>
            <a:r>
              <a:rPr lang="en-US" sz="2600" dirty="0" smtClean="0"/>
              <a:t>: </a:t>
            </a:r>
            <a:r>
              <a:rPr lang="en-US" sz="2600" dirty="0" err="1" smtClean="0"/>
              <a:t>kushtet</a:t>
            </a:r>
            <a:r>
              <a:rPr lang="en-US" sz="2600" dirty="0" smtClean="0"/>
              <a:t> e </a:t>
            </a:r>
            <a:r>
              <a:rPr lang="en-US" sz="2600" dirty="0" err="1" smtClean="0"/>
              <a:t>ngjashme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gjeneruesve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gjenerimit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mbetjeve</a:t>
            </a:r>
            <a:r>
              <a:rPr lang="en-US" sz="2600" dirty="0" smtClean="0"/>
              <a:t> </a:t>
            </a:r>
            <a:r>
              <a:rPr lang="en-US" sz="2600" dirty="0" err="1" smtClean="0"/>
              <a:t>duhet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paguajnë</a:t>
            </a:r>
            <a:r>
              <a:rPr lang="en-US" sz="2600" dirty="0" smtClean="0"/>
              <a:t> </a:t>
            </a:r>
            <a:r>
              <a:rPr lang="en-US" sz="2600" dirty="0" err="1" smtClean="0"/>
              <a:t>mundësisht</a:t>
            </a:r>
            <a:r>
              <a:rPr lang="en-US" sz="2600" dirty="0" smtClean="0"/>
              <a:t> </a:t>
            </a:r>
            <a:r>
              <a:rPr lang="en-US" sz="2600" dirty="0" err="1" smtClean="0"/>
              <a:t>tarifa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ngjashme</a:t>
            </a:r>
            <a:r>
              <a:rPr lang="en-US" sz="26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600" i="1" dirty="0" err="1" smtClean="0"/>
              <a:t>Ekuivalenca</a:t>
            </a:r>
            <a:r>
              <a:rPr lang="en-US" sz="2600" dirty="0" smtClean="0"/>
              <a:t>: </a:t>
            </a:r>
            <a:r>
              <a:rPr lang="en-US" sz="2600" dirty="0" err="1" smtClean="0"/>
              <a:t>shuma</a:t>
            </a:r>
            <a:r>
              <a:rPr lang="en-US" sz="2600" dirty="0" smtClean="0"/>
              <a:t> e </a:t>
            </a:r>
            <a:r>
              <a:rPr lang="en-US" sz="2600" dirty="0" err="1" smtClean="0"/>
              <a:t>tarifave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mbledhura</a:t>
            </a:r>
            <a:r>
              <a:rPr lang="en-US" sz="2600" dirty="0" smtClean="0"/>
              <a:t> </a:t>
            </a:r>
            <a:r>
              <a:rPr lang="en-US" sz="2600" dirty="0" err="1" smtClean="0"/>
              <a:t>duhet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jetë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përputhje</a:t>
            </a:r>
            <a:r>
              <a:rPr lang="en-US" sz="2600" dirty="0" smtClean="0"/>
              <a:t> me </a:t>
            </a:r>
            <a:r>
              <a:rPr lang="en-US" sz="2600" dirty="0" err="1" smtClean="0"/>
              <a:t>atë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shpenzimeve</a:t>
            </a:r>
            <a:r>
              <a:rPr lang="en-US" sz="2600" dirty="0" smtClean="0"/>
              <a:t> (jo </a:t>
            </a:r>
            <a:r>
              <a:rPr lang="en-US" sz="2600" dirty="0" err="1" smtClean="0"/>
              <a:t>nën</a:t>
            </a:r>
            <a:r>
              <a:rPr lang="en-US" sz="2600" dirty="0" smtClean="0"/>
              <a:t> e as </a:t>
            </a:r>
            <a:r>
              <a:rPr lang="en-US" sz="2600" dirty="0" err="1" smtClean="0"/>
              <a:t>mbi</a:t>
            </a:r>
            <a:r>
              <a:rPr lang="en-US" sz="2600" dirty="0" smtClean="0"/>
              <a:t>);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ardhurat</a:t>
            </a:r>
            <a:r>
              <a:rPr lang="en-US" sz="2600" dirty="0" smtClean="0"/>
              <a:t> </a:t>
            </a:r>
            <a:r>
              <a:rPr lang="en-US" sz="2600" dirty="0" err="1" smtClean="0"/>
              <a:t>nuk</a:t>
            </a:r>
            <a:r>
              <a:rPr lang="en-US" sz="2600" dirty="0" smtClean="0"/>
              <a:t> </a:t>
            </a:r>
            <a:r>
              <a:rPr lang="en-US" sz="2600" dirty="0" err="1" smtClean="0"/>
              <a:t>mund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përdoren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qëllime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tjera</a:t>
            </a:r>
            <a:r>
              <a:rPr lang="en-US" sz="2600" dirty="0" smtClean="0"/>
              <a:t> (p.sh. </a:t>
            </a:r>
            <a:r>
              <a:rPr lang="en-US" sz="2600" dirty="0" err="1" smtClean="0"/>
              <a:t>rrugë</a:t>
            </a:r>
            <a:r>
              <a:rPr lang="en-US" sz="2600" dirty="0" smtClean="0"/>
              <a:t> </a:t>
            </a:r>
            <a:r>
              <a:rPr lang="en-US" sz="2600" dirty="0" err="1" smtClean="0"/>
              <a:t>apo</a:t>
            </a:r>
            <a:r>
              <a:rPr lang="en-US" sz="2600" dirty="0" smtClean="0"/>
              <a:t> </a:t>
            </a:r>
            <a:r>
              <a:rPr lang="en-US" sz="2600" dirty="0" err="1" smtClean="0"/>
              <a:t>ujësjellës</a:t>
            </a:r>
            <a:r>
              <a:rPr lang="en-US" sz="260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sz="2600" i="1" dirty="0" err="1" smtClean="0"/>
              <a:t>Transparenca</a:t>
            </a:r>
            <a:r>
              <a:rPr lang="en-US" sz="2600" dirty="0" smtClean="0"/>
              <a:t>: </a:t>
            </a:r>
            <a:r>
              <a:rPr lang="en-US" sz="2600" dirty="0" err="1" smtClean="0"/>
              <a:t>tarifat</a:t>
            </a:r>
            <a:r>
              <a:rPr lang="en-US" sz="2600" dirty="0" smtClean="0"/>
              <a:t> </a:t>
            </a:r>
            <a:r>
              <a:rPr lang="en-US" sz="2600" dirty="0" err="1" smtClean="0"/>
              <a:t>duhet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reflektojnë</a:t>
            </a:r>
            <a:r>
              <a:rPr lang="en-US" sz="2600" dirty="0" smtClean="0"/>
              <a:t> </a:t>
            </a:r>
            <a:r>
              <a:rPr lang="en-US" sz="2600" dirty="0" err="1" smtClean="0"/>
              <a:t>kostot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qytetarët</a:t>
            </a:r>
            <a:r>
              <a:rPr lang="en-US" sz="2600" dirty="0" smtClean="0"/>
              <a:t> </a:t>
            </a:r>
            <a:r>
              <a:rPr lang="en-US" sz="2600" dirty="0" err="1" smtClean="0"/>
              <a:t>duhet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jenë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informuar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mënyrë</a:t>
            </a:r>
            <a:r>
              <a:rPr lang="en-US" sz="2600" dirty="0" smtClean="0"/>
              <a:t> </a:t>
            </a:r>
            <a:r>
              <a:rPr lang="en-US" sz="2600" dirty="0" err="1" smtClean="0"/>
              <a:t>transparente</a:t>
            </a:r>
            <a:r>
              <a:rPr lang="en-US" sz="2600" dirty="0" smtClean="0"/>
              <a:t> </a:t>
            </a:r>
            <a:r>
              <a:rPr lang="en-US" sz="2600" dirty="0" err="1" smtClean="0"/>
              <a:t>për</a:t>
            </a:r>
            <a:r>
              <a:rPr lang="en-US" sz="2600" dirty="0" smtClean="0"/>
              <a:t> </a:t>
            </a:r>
            <a:r>
              <a:rPr lang="en-US" sz="2600" dirty="0" err="1" smtClean="0"/>
              <a:t>kostot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llogaritjen</a:t>
            </a:r>
            <a:r>
              <a:rPr lang="en-US" sz="2600" dirty="0" smtClean="0"/>
              <a:t> e </a:t>
            </a:r>
            <a:r>
              <a:rPr lang="en-US" sz="2600" dirty="0" err="1" smtClean="0"/>
              <a:t>tarifave</a:t>
            </a:r>
            <a:r>
              <a:rPr lang="en-US" sz="2600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sz="2600" i="1" dirty="0" err="1" smtClean="0"/>
              <a:t>Thjeshtësia</a:t>
            </a:r>
            <a:r>
              <a:rPr lang="en-US" sz="2600" dirty="0" smtClean="0"/>
              <a:t>: </a:t>
            </a:r>
            <a:r>
              <a:rPr lang="en-US" sz="2600" dirty="0" err="1" smtClean="0"/>
              <a:t>një</a:t>
            </a:r>
            <a:r>
              <a:rPr lang="en-US" sz="2600" dirty="0" smtClean="0"/>
              <a:t> element </a:t>
            </a:r>
            <a:r>
              <a:rPr lang="en-US" sz="2600" dirty="0" err="1" smtClean="0"/>
              <a:t>shumë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rëndësishëm</a:t>
            </a:r>
            <a:r>
              <a:rPr lang="en-US" sz="2600" dirty="0" smtClean="0"/>
              <a:t> </a:t>
            </a:r>
            <a:r>
              <a:rPr lang="en-US" sz="2600" dirty="0" err="1" smtClean="0"/>
              <a:t>është</a:t>
            </a:r>
            <a:r>
              <a:rPr lang="en-US" sz="2600" dirty="0" smtClean="0"/>
              <a:t> </a:t>
            </a:r>
            <a:r>
              <a:rPr lang="en-US" sz="2600" dirty="0" err="1" smtClean="0"/>
              <a:t>përcaktimi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një</a:t>
            </a:r>
            <a:r>
              <a:rPr lang="en-US" sz="2600" dirty="0" smtClean="0"/>
              <a:t> </a:t>
            </a:r>
            <a:r>
              <a:rPr lang="en-US" sz="2600" dirty="0" err="1" smtClean="0"/>
              <a:t>sistemi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thjeshtë</a:t>
            </a:r>
            <a:r>
              <a:rPr lang="en-US" sz="2600" dirty="0" smtClean="0"/>
              <a:t>,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cili</a:t>
            </a:r>
            <a:r>
              <a:rPr lang="en-US" sz="2600" dirty="0" smtClean="0"/>
              <a:t> </a:t>
            </a:r>
            <a:r>
              <a:rPr lang="en-US" sz="2600" dirty="0" err="1" smtClean="0"/>
              <a:t>është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përshtatur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dhëna</a:t>
            </a:r>
            <a:r>
              <a:rPr lang="en-US" sz="2600" dirty="0" smtClean="0"/>
              <a:t> </a:t>
            </a:r>
            <a:r>
              <a:rPr lang="en-US" sz="2600" dirty="0" err="1" smtClean="0"/>
              <a:t>të</a:t>
            </a:r>
            <a:r>
              <a:rPr lang="en-US" sz="2600" dirty="0" smtClean="0"/>
              <a:t> </a:t>
            </a:r>
            <a:r>
              <a:rPr lang="en-US" sz="2600" dirty="0" err="1" smtClean="0"/>
              <a:t>përballueshme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lirë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në</a:t>
            </a:r>
            <a:r>
              <a:rPr lang="en-US" sz="2600" dirty="0" smtClean="0"/>
              <a:t> </a:t>
            </a:r>
            <a:r>
              <a:rPr lang="en-US" sz="2600" dirty="0" err="1" smtClean="0"/>
              <a:t>koston</a:t>
            </a:r>
            <a:r>
              <a:rPr lang="en-US" sz="2600" dirty="0" smtClean="0"/>
              <a:t> e </a:t>
            </a:r>
            <a:r>
              <a:rPr lang="en-US" sz="2600" dirty="0" err="1" smtClean="0"/>
              <a:t>zbatimit</a:t>
            </a:r>
            <a:r>
              <a:rPr lang="en-US" sz="2600" dirty="0" smtClean="0"/>
              <a:t> (</a:t>
            </a:r>
            <a:r>
              <a:rPr lang="en-US" sz="2600" dirty="0" err="1" smtClean="0"/>
              <a:t>llogaritja</a:t>
            </a:r>
            <a:r>
              <a:rPr lang="en-US" sz="2600" dirty="0" smtClean="0"/>
              <a:t> e </a:t>
            </a:r>
            <a:r>
              <a:rPr lang="en-US" sz="2600" dirty="0" err="1" smtClean="0"/>
              <a:t>faturimit</a:t>
            </a:r>
            <a:r>
              <a:rPr lang="en-US" sz="2600" dirty="0" smtClean="0"/>
              <a:t> </a:t>
            </a:r>
            <a:r>
              <a:rPr lang="en-US" sz="2600" dirty="0" err="1" smtClean="0"/>
              <a:t>dhe</a:t>
            </a:r>
            <a:r>
              <a:rPr lang="en-US" sz="2600" dirty="0" smtClean="0"/>
              <a:t> </a:t>
            </a:r>
            <a:r>
              <a:rPr lang="en-US" sz="2600" dirty="0" err="1" smtClean="0"/>
              <a:t>arkëtimit</a:t>
            </a:r>
            <a:r>
              <a:rPr lang="en-US" sz="2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24481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bashkërendimi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962" y="1239612"/>
            <a:ext cx="1247438" cy="6407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Logo Swis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5852537"/>
            <a:ext cx="1230740" cy="545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90" y="5941071"/>
            <a:ext cx="1473213" cy="379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78" y="5927639"/>
            <a:ext cx="774171" cy="3240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9" t="33741" r="13613" b="41225"/>
          <a:stretch/>
        </p:blipFill>
        <p:spPr>
          <a:xfrm>
            <a:off x="831850" y="896469"/>
            <a:ext cx="2127379" cy="107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3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hartimit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aktit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vitit</a:t>
            </a:r>
            <a:r>
              <a:rPr lang="en-US" dirty="0" smtClean="0"/>
              <a:t> 2012</a:t>
            </a:r>
          </a:p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diskutimi</a:t>
            </a:r>
            <a:r>
              <a:rPr lang="en-US" dirty="0" smtClean="0"/>
              <a:t> me </a:t>
            </a:r>
            <a:r>
              <a:rPr lang="en-US" dirty="0" err="1" smtClean="0"/>
              <a:t>njësitë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me </a:t>
            </a:r>
            <a:r>
              <a:rPr lang="en-US" dirty="0" err="1" smtClean="0"/>
              <a:t>zhvillimin</a:t>
            </a:r>
            <a:r>
              <a:rPr lang="en-US" dirty="0" smtClean="0"/>
              <a:t> e </a:t>
            </a:r>
            <a:r>
              <a:rPr lang="en-US" dirty="0" err="1" smtClean="0"/>
              <a:t>mëtejshëm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metodologjisë</a:t>
            </a:r>
            <a:endParaRPr lang="en-US" dirty="0" smtClean="0"/>
          </a:p>
          <a:p>
            <a:r>
              <a:rPr lang="en-US" dirty="0" err="1" smtClean="0"/>
              <a:t>Trajnime</a:t>
            </a:r>
            <a:r>
              <a:rPr lang="en-US" dirty="0" smtClean="0"/>
              <a:t> </a:t>
            </a:r>
            <a:r>
              <a:rPr lang="en-US" dirty="0" err="1" smtClean="0"/>
              <a:t>rajonale</a:t>
            </a:r>
            <a:r>
              <a:rPr lang="en-US" dirty="0" smtClean="0"/>
              <a:t> (</a:t>
            </a:r>
            <a:r>
              <a:rPr lang="en-US" i="1" dirty="0" err="1" smtClean="0"/>
              <a:t>më</a:t>
            </a:r>
            <a:r>
              <a:rPr lang="en-US" i="1" dirty="0" smtClean="0"/>
              <a:t> </a:t>
            </a:r>
            <a:r>
              <a:rPr lang="en-US" i="1" dirty="0" err="1" smtClean="0"/>
              <a:t>shumë</a:t>
            </a:r>
            <a:r>
              <a:rPr lang="en-US" i="1" dirty="0" smtClean="0"/>
              <a:t> se 3</a:t>
            </a:r>
            <a:r>
              <a:rPr lang="en-US" dirty="0" smtClean="0"/>
              <a:t>)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(</a:t>
            </a:r>
            <a:r>
              <a:rPr lang="en-US" i="1" dirty="0" err="1" smtClean="0"/>
              <a:t>më</a:t>
            </a:r>
            <a:r>
              <a:rPr lang="en-US" i="1" dirty="0" smtClean="0"/>
              <a:t> </a:t>
            </a:r>
            <a:r>
              <a:rPr lang="en-US" i="1" dirty="0" err="1" smtClean="0"/>
              <a:t>shumë</a:t>
            </a:r>
            <a:r>
              <a:rPr lang="en-US" i="1" dirty="0" smtClean="0"/>
              <a:t> 10</a:t>
            </a:r>
            <a:r>
              <a:rPr lang="en-US" dirty="0" smtClean="0"/>
              <a:t>)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modelin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Prezantim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forume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larta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GKKMM, KNM, </a:t>
            </a:r>
            <a:r>
              <a:rPr lang="en-US" dirty="0" err="1" smtClean="0"/>
              <a:t>Konferencë</a:t>
            </a:r>
            <a:r>
              <a:rPr lang="en-US" dirty="0" smtClean="0"/>
              <a:t> </a:t>
            </a:r>
            <a:r>
              <a:rPr lang="en-US" dirty="0" err="1" smtClean="0"/>
              <a:t>Kombëtare</a:t>
            </a:r>
            <a:r>
              <a:rPr lang="en-US" dirty="0" smtClean="0"/>
              <a:t>,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maturimi</a:t>
            </a:r>
            <a:r>
              <a:rPr lang="en-US" dirty="0" smtClean="0"/>
              <a:t> me </a:t>
            </a:r>
            <a:r>
              <a:rPr lang="en-US" dirty="0" err="1" smtClean="0"/>
              <a:t>ndryshimet</a:t>
            </a:r>
            <a:r>
              <a:rPr lang="en-US" dirty="0" smtClean="0"/>
              <a:t> </a:t>
            </a:r>
            <a:r>
              <a:rPr lang="en-US" dirty="0" err="1" smtClean="0"/>
              <a:t>dinamike</a:t>
            </a:r>
            <a:r>
              <a:rPr lang="en-US" dirty="0" smtClean="0"/>
              <a:t> ne </a:t>
            </a:r>
            <a:r>
              <a:rPr lang="en-US" dirty="0" err="1" smtClean="0"/>
              <a:t>kuadrin</a:t>
            </a:r>
            <a:r>
              <a:rPr lang="en-US" dirty="0" smtClean="0"/>
              <a:t> e </a:t>
            </a:r>
            <a:r>
              <a:rPr lang="en-US" dirty="0" err="1" smtClean="0"/>
              <a:t>reformës</a:t>
            </a:r>
            <a:r>
              <a:rPr lang="en-US" dirty="0" smtClean="0"/>
              <a:t> </a:t>
            </a:r>
            <a:r>
              <a:rPr lang="en-US" dirty="0" err="1" smtClean="0"/>
              <a:t>territoriale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akteve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lidhura</a:t>
            </a:r>
            <a:r>
              <a:rPr lang="en-US" dirty="0" smtClean="0"/>
              <a:t> me </a:t>
            </a:r>
            <a:r>
              <a:rPr lang="en-US" dirty="0" err="1" smtClean="0"/>
              <a:t>financat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shërbimin</a:t>
            </a:r>
            <a:r>
              <a:rPr lang="en-US" dirty="0" smtClean="0"/>
              <a:t> e </a:t>
            </a:r>
            <a:r>
              <a:rPr lang="en-US" dirty="0" err="1" smtClean="0"/>
              <a:t>mbetjeve</a:t>
            </a:r>
            <a:endParaRPr lang="en-US" dirty="0" smtClean="0"/>
          </a:p>
          <a:p>
            <a:r>
              <a:rPr lang="en-US" dirty="0" smtClean="0"/>
              <a:t>Manual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mjet</a:t>
            </a:r>
            <a:r>
              <a:rPr lang="en-US" dirty="0" smtClean="0"/>
              <a:t> </a:t>
            </a:r>
            <a:r>
              <a:rPr lang="en-US" dirty="0" err="1" smtClean="0"/>
              <a:t>pune</a:t>
            </a:r>
            <a:r>
              <a:rPr lang="en-US" dirty="0" smtClean="0"/>
              <a:t> (</a:t>
            </a:r>
            <a:r>
              <a:rPr lang="en-US" i="1" dirty="0" smtClean="0"/>
              <a:t>model </a:t>
            </a:r>
            <a:r>
              <a:rPr lang="en-US" i="1" dirty="0" err="1" smtClean="0"/>
              <a:t>në</a:t>
            </a:r>
            <a:r>
              <a:rPr lang="en-US" i="1" dirty="0" smtClean="0"/>
              <a:t> excel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zhvilluar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testuar</a:t>
            </a:r>
            <a:r>
              <a:rPr lang="en-US" dirty="0" smtClean="0"/>
              <a:t> me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njësi</a:t>
            </a:r>
            <a:r>
              <a:rPr lang="en-US" dirty="0" smtClean="0"/>
              <a:t> </a:t>
            </a:r>
            <a:r>
              <a:rPr lang="en-US" dirty="0" err="1" smtClean="0"/>
              <a:t>vendore</a:t>
            </a:r>
            <a:r>
              <a:rPr lang="en-US" dirty="0" smtClean="0"/>
              <a:t> para </a:t>
            </a:r>
            <a:r>
              <a:rPr lang="en-US" dirty="0" err="1" smtClean="0"/>
              <a:t>dhe</a:t>
            </a:r>
            <a:r>
              <a:rPr lang="en-US" dirty="0" smtClean="0"/>
              <a:t> pas </a:t>
            </a:r>
            <a:r>
              <a:rPr lang="en-US" dirty="0" err="1" smtClean="0"/>
              <a:t>reformës</a:t>
            </a:r>
            <a:r>
              <a:rPr lang="en-US" dirty="0" smtClean="0"/>
              <a:t> (</a:t>
            </a:r>
            <a:r>
              <a:rPr lang="en-US" i="1" dirty="0" smtClean="0"/>
              <a:t>8 </a:t>
            </a:r>
            <a:r>
              <a:rPr lang="en-US" i="1" dirty="0" err="1" smtClean="0"/>
              <a:t>njësi</a:t>
            </a:r>
            <a:r>
              <a:rPr lang="en-US" i="1" dirty="0" smtClean="0"/>
              <a:t> </a:t>
            </a:r>
            <a:r>
              <a:rPr lang="en-US" i="1" dirty="0" err="1" smtClean="0"/>
              <a:t>vendore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0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916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Projektvendimi “Për kostot e menaxhimit të integruar të mbetjeve”</vt:lpstr>
      <vt:lpstr>Kërkesat ligjore</vt:lpstr>
      <vt:lpstr>Nevoja për një akt rregullues</vt:lpstr>
      <vt:lpstr>Fryma e aktit</vt:lpstr>
      <vt:lpstr>Struktura e VKM</vt:lpstr>
      <vt:lpstr>Struktura e kostos</vt:lpstr>
      <vt:lpstr>Parimet e tarifës</vt:lpstr>
      <vt:lpstr>Procesi dhe bashkërendimi</vt:lpstr>
      <vt:lpstr>Procesi i hartimit të aktit</vt:lpstr>
      <vt:lpstr>Fryma e aktit me financat vendore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Projekt-vendimin “për rregullat e përcaktimit të kostos dhe tarifës së menaxhimit të mbetjeve urbane”</dc:title>
  <dc:creator>ECA</dc:creator>
  <cp:lastModifiedBy>ECA</cp:lastModifiedBy>
  <cp:revision>32</cp:revision>
  <dcterms:created xsi:type="dcterms:W3CDTF">2016-06-08T14:38:45Z</dcterms:created>
  <dcterms:modified xsi:type="dcterms:W3CDTF">2016-06-14T10:31:27Z</dcterms:modified>
</cp:coreProperties>
</file>